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7</c:v>
                </c:pt>
                <c:pt idx="2">
                  <c:v>3</c:v>
                </c:pt>
                <c:pt idx="3">
                  <c:v>37</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0.16666789855499964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9.3240999999999907E-2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0.97342800000000018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9.3240999999999907E-2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0.33444800000000008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0.62077900000000064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6.5907669999999996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0.16673817342529951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9.3192000000000164E-2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0.97290399999999977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9.3191000000000024E-2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0.33426799999999979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0.85066600000000037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6.9267690000000002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1.4132100000000003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0.46749799999999997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0.13033499999999965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1.3606799999999994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0.13033500000000053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0.4483533117969003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8.0776079999999997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7.3653000000000191E-2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0.35202899999999993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9.8142999999999425E-2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1.0245990000000003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9.8143000000000313E-2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0.35202899999999993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0.57373399999999997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6.5653040000000003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0.12907800000000069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0.34281699999999926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9.5575000000000188E-2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0.99779000000000106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9.5574999999998411E-2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0.34281800000000118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0.76699900000000021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7.4845660000000001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6.7802999999999614E-2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0.14820699999999931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4.1319000000001438E-2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0.43136299999999927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4.1318999999999662E-2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0.14820700000000109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0.14400799999999947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8.8753340000000005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11</c:v>
                </c:pt>
                <c:pt idx="1">
                  <c:v>29</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8.2879999999999843E-2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9.2168000000000028E-2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0.96222899999999978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9.2168000000000028E-2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0.33060000000000045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0.74513199999999991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3.7730429999999999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0.30704300000000018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0.35046599999999994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9.7706999999999766E-2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1.0200490000000002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9.7706999999999766E-2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0.3504649999999998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0.84166700000000017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5.9280299999999997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0.35893198525760006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0.15607099999999985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1.6293620000000004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0.15607199999999999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0.55981099999999984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0.64716600000000035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6.8966000000000003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0.95247700000000002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0.3805909999999999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0.10610599999999959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1.1077329999999996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0.10610600000000048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0.38059200000000004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0.4596669999999996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8.3149379999999997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1.1885369999999997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0.42100600000000021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0.11737399999999987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1.2253630000000006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0.11737299999999973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0.42100699999999946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0.8516420000000009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5.7454539999999996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Q44. Did hospital staff discuss with you whether you may need any further health or social care services after leaving hospital?</c:v>
                </c:pt>
                <c:pt idx="1">
                  <c:v>The hospital and ward Q5. Were you ever prevented from sleeping at night by noise from staff?</c:v>
                </c:pt>
                <c:pt idx="2">
                  <c:v>Your care and treatment Q23. Thinking about your care and treatment, were you told something by a member of staff that was different to what you had been told by another member of staff?</c:v>
                </c:pt>
                <c:pt idx="3">
                  <c:v>The hospital and ward Q5. Were you ever prevented from sleeping at night by hospital lighting?</c:v>
                </c:pt>
                <c:pt idx="4">
                  <c:v>Nurses Q20. Did you have confidence and trust in the nurses treating you?</c:v>
                </c:pt>
              </c:strCache>
            </c:strRef>
          </c:cat>
          <c:val>
            <c:numRef>
              <c:f>Sheet1!$B$2:$B$6</c:f>
              <c:numCache>
                <c:formatCode>0.0</c:formatCode>
                <c:ptCount val="5"/>
                <c:pt idx="0">
                  <c:v>8.3000000000000007</c:v>
                </c:pt>
                <c:pt idx="1">
                  <c:v>8.3000000000000007</c:v>
                </c:pt>
                <c:pt idx="2">
                  <c:v>8</c:v>
                </c:pt>
                <c:pt idx="3">
                  <c:v>8.1999999999999993</c:v>
                </c:pt>
                <c:pt idx="4">
                  <c:v>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Q44. Did hospital staff discuss with you whether you may need any further health or social care services after leaving hospital?</c:v>
                </c:pt>
                <c:pt idx="1">
                  <c:v>The hospital and ward Q5. Were you ever prevented from sleeping at night by noise from staff?</c:v>
                </c:pt>
                <c:pt idx="2">
                  <c:v>Your care and treatment Q23. Thinking about your care and treatment, were you told something by a member of staff that was different to what you had been told by another member of staff?</c:v>
                </c:pt>
                <c:pt idx="3">
                  <c:v>The hospital and ward Q5. Were you ever prevented from sleeping at night by hospital lighting?</c:v>
                </c:pt>
                <c:pt idx="4">
                  <c:v>Nurses Q20. Did you have confidence and trust in the nurses treating you?</c:v>
                </c:pt>
              </c:strCache>
            </c:strRef>
          </c:cat>
          <c:val>
            <c:numRef>
              <c:f>Sheet1!$C$2:$C$6</c:f>
              <c:numCache>
                <c:formatCode>0.0</c:formatCode>
                <c:ptCount val="5"/>
                <c:pt idx="0">
                  <c:v>8</c:v>
                </c:pt>
                <c:pt idx="1">
                  <c:v>8.1</c:v>
                </c:pt>
                <c:pt idx="2">
                  <c:v>7.9</c:v>
                </c:pt>
                <c:pt idx="3">
                  <c:v>8.1</c:v>
                </c:pt>
                <c:pt idx="4">
                  <c:v>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Your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Your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Your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Your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Your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Your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Your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Your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1.03649091970372</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9.5070557190600036E-2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0.12624099999999994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1.3179360000000002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0.12623999999999969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0.45281300000000035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0.82527099999999987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1.0364910000000001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Your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Your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Your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Your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Your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Your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Your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Your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8.9088042152883098</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Q5. Were you ever prevented from sleeping at night by noise from other patients?</c:v>
                </c:pt>
                <c:pt idx="2">
                  <c:v>Nurses Q22. In your opinion, were there enough nurses on duty to care for you in hospital?</c:v>
                </c:pt>
                <c:pt idx="3">
                  <c:v>The hospital and ward Q11. Were you offered food that met any dietary needs or requirements you had?</c:v>
                </c:pt>
                <c:pt idx="4">
                  <c:v>The hospital and ward Q14. Were you able to get hospital food outside of set meal times?</c:v>
                </c:pt>
              </c:strCache>
            </c:strRef>
          </c:cat>
          <c:val>
            <c:numRef>
              <c:f>Sheet1!$B$2:$B$6</c:f>
              <c:numCache>
                <c:formatCode>0.0</c:formatCode>
                <c:ptCount val="5"/>
                <c:pt idx="0">
                  <c:v>5.6</c:v>
                </c:pt>
                <c:pt idx="1">
                  <c:v>5</c:v>
                </c:pt>
                <c:pt idx="2">
                  <c:v>6.4</c:v>
                </c:pt>
                <c:pt idx="3">
                  <c:v>7.4</c:v>
                </c:pt>
                <c:pt idx="4">
                  <c:v>5.0999999999999996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Q5. Were you ever prevented from sleeping at night by noise from other patients?</c:v>
                </c:pt>
                <c:pt idx="2">
                  <c:v>Nurses Q22. In your opinion, were there enough nurses on duty to care for you in hospital?</c:v>
                </c:pt>
                <c:pt idx="3">
                  <c:v>The hospital and ward Q11. Were you offered food that met any dietary needs or requirements you had?</c:v>
                </c:pt>
                <c:pt idx="4">
                  <c:v>The hospital and ward Q14. Were you able to get hospital food outside of set meal times?</c:v>
                </c:pt>
              </c:strCache>
            </c:strRef>
          </c:cat>
          <c:val>
            <c:numRef>
              <c:f>Sheet1!$C$2:$C$6</c:f>
              <c:numCache>
                <c:formatCode>0.0</c:formatCode>
                <c:ptCount val="5"/>
                <c:pt idx="0">
                  <c:v>6.8</c:v>
                </c:pt>
                <c:pt idx="1">
                  <c:v>6</c:v>
                </c:pt>
                <c:pt idx="2">
                  <c:v>7.3</c:v>
                </c:pt>
                <c:pt idx="3">
                  <c:v>8.3000000000000007</c:v>
                </c:pt>
                <c:pt idx="4">
                  <c:v>5.9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0.23571000000000097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0.22890799999999878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6.3818000000001263E-2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0.66624899999999876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6.3818000000001263E-2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0.22890799999999878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6.3168000000001001E-2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8.9088039999999999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Your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Your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Your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Your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Your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Your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Your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Your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7.69685657333837</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0.2484620282743002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8.4194000000000102E-2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0.87897399999999948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8.4194000000000102E-2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0.30199499999999979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0.43562100000000115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7.6968569999999996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Your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Your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Your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Your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Your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Your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Your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Your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0.47338944194089994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0.16906400000000055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1.765002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0.77547899999999892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0.76041600000000109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5.5543120000000004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0.40232865905420034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0.16133799999999976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1.6843470000000007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0.74004099999999973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9.575599999999973E-2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7.0878959999999998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Your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Your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Your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Your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Your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Your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Your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Your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7.3158171167108996</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92.452799999999996</c:v>
                </c:pt>
                <c:pt idx="1">
                  <c:v>0.94340000000000002</c:v>
                </c:pt>
                <c:pt idx="2">
                  <c:v>4.0094000000000003</c:v>
                </c:pt>
                <c:pt idx="3">
                  <c:v>1.6509</c:v>
                </c:pt>
                <c:pt idx="4">
                  <c:v>0</c:v>
                </c:pt>
                <c:pt idx="5">
                  <c:v>0.94340000000000002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6.2298999999999438E-2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0.4634810000000007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0.12921499999999941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1.3489869999999993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0.59269600000000011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0.47577900000000106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7.4326619999999997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1.1806097101899837E-2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0.19047700000000045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1.9885579999999994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0.87370000000000037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1.609756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5.0189589999999997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0.13341899999999995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0.29855300000000007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8.323400000000003E-2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0.86895399999999956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0.38178599999999996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0.52979900000000058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8.3011400000000002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3.5925999999999902E-2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0.30688899999999997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8.5558999999999941E-2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0.89321699999999993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0.39244799999999991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0.39370000000000083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8.1911590000000007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0.47636909375559977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0.15431099999999986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1.6109920000000004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0.70781200000000055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0.82223799999999869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6.5507210000000002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6.8728000000000122E-2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0.23864999999999981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6.6532999999999731E-2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0.694604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6.6534000000000759E-2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0.23864999999999981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0.13202800000000003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9.0885920000000002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0.22940502279209962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0.10887600000000042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1.1366490000000002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0.10887599999999864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0.39052700000000051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0.1885469999999998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7.6545959999999997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0.14950536853580054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0.10837999999999948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1.1314739999999999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0.10838100000000139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0.38874799999999965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0.30014699999999905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7.7831270000000004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18.75</c:v>
                </c:pt>
                <c:pt idx="1">
                  <c:v>0</c:v>
                </c:pt>
                <c:pt idx="2">
                  <c:v>74.759600000000006</c:v>
                </c:pt>
                <c:pt idx="3">
                  <c:v>1.6827000000000001</c:v>
                </c:pt>
                <c:pt idx="4">
                  <c:v>0</c:v>
                </c:pt>
                <c:pt idx="5">
                  <c:v>2.1635</c:v>
                </c:pt>
                <c:pt idx="6">
                  <c:v>0</c:v>
                </c:pt>
                <c:pt idx="7">
                  <c:v>1.4422999999999999</c:v>
                </c:pt>
                <c:pt idx="8">
                  <c:v>1.2019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0.3813979999999999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0.4462129999999993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0.12440100000000065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1.2987270000000004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0.12440099999999887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0.44621300000000019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0.20573399999999964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7.3546849999999999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0.34306596031469994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0.11468399999999956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1.1972829999999997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0.11468400000000045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0.41135899999999914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0.68142400000000158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6.4658800000000003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0.26534300992979976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0.16007000000000016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1.671106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0.16007000000000104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0.57415400000000005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0.27624799999999894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6.9846250000000003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0.41107653586260007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0.18928600000000007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1.9761220000000002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0.18928600000000007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0.6789499999999995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0.90318900000000113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5.0716749999999999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0.2282049999999991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0.21167400000000036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5.9013000000000204E-2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0.61608599999999925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5.9013000000000204E-2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0.1907328284104004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9.2078019999999992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0.80649999999999999</c:v>
                </c:pt>
                <c:pt idx="1">
                  <c:v>0.19350000000000001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0.80649999999999999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Your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Your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Your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Your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Your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Your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Your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Your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8.5031323471990206</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0.10098099999999999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0.24713999999999903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6.8901000000000323E-2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0.71931400000000068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6.8901000000000323E-2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0.24713999999999992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0.18969199999999908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8.4447840000000003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0.19267817147079924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5.8294000000000068E-2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0.60857799999999962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5.8294000000000068E-2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0.20909300000000108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0.15227099999999893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8.9158220000000004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0.16069923587500057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8.2286999999999111E-2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0.85905900000000024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8.2285999999999859E-2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0.29515300000000089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8.8513999999999982E-2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8.1487920000000003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45.215299999999999</c:v>
                </c:pt>
                <c:pt idx="2">
                  <c:v>54.784700000000001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Your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Your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Your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Your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Your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Your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Your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Your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0.11520300000000017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0.28637300000000021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7.9838999999999771E-2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0.83350399999999958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7.9838999999999771E-2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0.2863730000000011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0.16857300000000031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8.5224430000000009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6.3007999999999953E-2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0.23878500000000003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6.6572000000000742E-2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0.69499699999999898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6.6572000000000742E-2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0.23878500000000003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1.9092000000000553E-2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9.030284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7.937200000000022E-2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0.30645599999999984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8.5437999999999903E-2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0.89195699999999967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8.5437999999999903E-2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0.30645600000000073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4.9903000000000475E-2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8.2559360000000002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0.40699499999999933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0.36870500000000028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0.10279199999999999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1.0731359999999999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0.10279199999999999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0.36870499999999939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0.71497200000000127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6.3635320000000002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Your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Your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Your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Your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Your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Your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Your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Your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7.7616161694873496</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0.40516599999999947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0.2894540000000001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8.0696999999999797E-2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0.84247099999999975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8.0697999999999936E-2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0.28945299999999996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0.22592900000000071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7.9528600000000003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0.18482770072940014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9.0221000000000551E-2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0.94189899999999938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9.0222000000000691E-2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0.32361499999999932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0.59904800000000069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6.4818059999999997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0.11621746760379992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6.5595999999999322E-2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0.68480700000000105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6.5595999999999322E-2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0.23528400000000005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0.25182200000000066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8.4805489999999999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0.15255399999999941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0.38919300000000057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0.10850399999999993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1.1327689999999997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0.10850399999999993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0.38919300000000057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0.53659399999999913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7.3606150000000001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0.13568502761540024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0.14663899999999952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1.5308950000000001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0.14663900000000041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0.52597999999999967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1.5716600000000005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6.0888530000000003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5.4245000000000001</c:v>
                </c:pt>
                <c:pt idx="1">
                  <c:v>8.9623000000000008</c:v>
                </c:pt>
                <c:pt idx="2">
                  <c:v>29.9528</c:v>
                </c:pt>
                <c:pt idx="3">
                  <c:v>55.660400000000003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0.11641116872100099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4.0036000000000627E-2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0.41796800000000012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4.0034999999999599E-2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0.14360499999999909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0.14270899999999997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9.3896230000000003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0.18853500000000167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0.21519499999999958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5.999499999999891E-2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0.62633700000000125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5.999499999999891E-2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0.21519500000000136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0.17807899999999854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8.6791359999999997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0.24610797606460011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9.0069000000000621E-2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0.94031600000000015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9.0069999999998984E-2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0.32307100000000055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0.41350699999999918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7.6594870000000004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Your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Your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Your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Your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Your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Your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Your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Your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7.8456564176901402</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0.24337409807740151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7.2207999999999828E-2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0.75383800000000001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7.22069999999988E-2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0.25900200000000062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3.1734000000000151E-2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8.4524260000000009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0.41657200000000039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0.30408499999999972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8.477699999999988E-2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0.88505699999999976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8.4777000000000768E-2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0.30408499999999883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0.2984650000000002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7.5031840000000001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0.29062480768990007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9.6612999999999616E-2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1.0086269999999997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9.6612999999999616E-2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0.34654100000000021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0.35447800000000029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7.581359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Your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Your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Your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Your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Your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Your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Your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Your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6.8344011157280598</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RMP | Tameside and Glossop Integrated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RMP | Tameside and Glossop Integrated 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RMP | Tameside and Glossop Integrated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Tameside and Glossop Integrated Care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41113035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873092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Q20. Did you have confidence and trust in the nurses treating you?</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918545245"/>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015306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66911127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7000032"/>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88132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9238560"/>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248395966"/>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6.3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402564837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7619923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49246856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77663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29520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40308588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601557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10393373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60694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3643520"/>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0632885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89261785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736571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6041712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285219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07545913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23466145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06180081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34921083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62938729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17933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6022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766155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4311132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07317736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81511500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43639201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02776628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27082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2764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718992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00429658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98647433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413146797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9241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86654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36882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3702529"/>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413376214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55725777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79750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38632709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783279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80079179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5054635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91304310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79379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53822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6832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4319147"/>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9151430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83060900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496541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69541604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067638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4441203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9260580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92728581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96904124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14881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64803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9592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68707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9962813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43605275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92736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7253368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738546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5591523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79323910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57504710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57824284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74402951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69082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38004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543754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6202895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99653379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29086980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95539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289116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01672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712695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0541742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23720907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5005897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2137403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349006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81003106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21261121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50545582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32021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81619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19763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051645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04430436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35013336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796051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29526459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375805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485226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2380379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56192528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110442037"/>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87001417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48016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17600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86214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7333580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39867462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9693142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62756396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72164634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26240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64598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61878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23756495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7490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36994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171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719687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6696776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09441563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1961953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5059015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100507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49339527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02799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08133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96790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993241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32093630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22719877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0034867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45579463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180894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00336555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66661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69525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59473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4567959"/>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42466840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061828330"/>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2482116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44353032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63097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29875990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66817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66806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34657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0865346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8400257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3251546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2360951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4941433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6096209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79433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45145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19226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9859350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7933097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5509340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(249)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1424929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52075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7094541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5523679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3649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1577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274301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1762828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7297872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2423059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81123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8643224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5575314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14526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8081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1682127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8548472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6825759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(104)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573830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71497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7898113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3328966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96813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85726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215274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2291019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470726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2201126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74120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6884927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9781006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(226)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26508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0299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2536610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3829954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1034846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(202)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5499185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84241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7316480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1810827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95669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63870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34381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38751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40451407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8175864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4952981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6554049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7783148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5309256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31533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6426900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381379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0201236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4825035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85903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8947985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5659808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07230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96382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0657316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8818563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5269902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9004721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10012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5168539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6839234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76946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15473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5508992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0992265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4659600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0806238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98568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2592716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8049953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38064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5426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5151130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666370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7007266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6192850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29563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4768041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710972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40542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06213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488625259"/>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1077694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8449682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643956286"/>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2385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4045033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1804322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91142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12175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2709731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874241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2908874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7973633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37984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5407939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9870505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06967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37125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186362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7438875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7031330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1699693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94625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7441047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6329574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83805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8679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3260515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7912540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2903591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2829223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22308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357029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8026949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19993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21856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2131434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8413846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2353613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4956838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37251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7264494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1223023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(190)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34805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99695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5231374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2182533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7375355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3606079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72977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5610623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4397610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45805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53199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126031152"/>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8722057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5846554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45374033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4843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6382682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0679885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(155)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44858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90253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8227837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2598265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74473812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91700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81872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8507058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2887357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64709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32948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4282104767"/>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3940725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0382374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(283)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31083412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78160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7462341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8142538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42788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51043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2360249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068685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4501667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5888344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42878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8651330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4166657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55616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90978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694172279"/>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1262137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2081048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896408818"/>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94788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3391242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8968046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81327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4819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8606290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6118467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1181950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(367)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0051184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36037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7723740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1730589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68083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03427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8683156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29383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1691761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4216368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TAMESIDE GENERAL HOSPITAL (411)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60071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65571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1929115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8192531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16650945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89234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88868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958142826"/>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75737305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327240958"/>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34549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70768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4029764230"/>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71790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72433270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60327385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00472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3171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4770899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78489291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6464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03186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699629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28464337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3.8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23228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79321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67003272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39742279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01222304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772397648"/>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6790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85375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099740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69746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65899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01383062"/>
              </p:ext>
            </p:extLst>
          </p:nvPr>
        </p:nvGraphicFramePr>
        <p:xfrm>
          <a:off x="468000" y="1548000"/>
          <a:ext cx="11253864" cy="14935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Q11. Were you offered food that met any dietary needs or requirements you had?
Q22. In your opinion, were there enough nurses on duty to care for you in hospital?
Q24. To what extent did staff looking after you involve you in decisions about your care and treatment?
Q32. Beforehand, how well did hospital staff answer your questions about the operations or procedures?
Q41. Thinking about any medicine you were to take at home, were you given any of the following?
Q42. Before you left hospital, did you know what would happen next with your care?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4717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4265291816"/>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Q30. Were you able to get a member of staff to help you when you needed attention?
Q39. Before you left hospital, were you given any information about what you should or should not do after leaving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78198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908049330"/>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85182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924515121"/>
              </p:ext>
            </p:extLst>
          </p:nvPr>
        </p:nvGraphicFramePr>
        <p:xfrm>
          <a:off x="469068" y="1548000"/>
          <a:ext cx="11253864" cy="414959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Q18. When doctors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02339778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05243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Tameside and Glossop Integrated Care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451227733"/>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Further health or social care services: patients being given information about further health or social care services they may need after leaving hospital
Noise from staff: patients not being bothered by noise at night from staff
Communication: patients not being told something by a member of staff that was different to what they had been told by another member of staff
Disturbance from hospital lighting: patients not being bothered at night by hospital lighting
Confidence and trust: patients having confidence and trust in the nurses treating them</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422291724"/>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Noise from other patients: patients not being bothered by noise at night from other patients
Enough nurses: patients feeling there were enough nurses on duty to care for them in hospital
Dietary needs or requirements: patients being offered food that met any dietary needs or requirements they had
Food outside set meal times: patients being able to get hospital food outside of set meal times, if needed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Tameside and Glossop Integrated Care NHS Foundation Trust who had attended in late 2021. Responses were received from 424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81365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0503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424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60948205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785698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833911491"/>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409866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200728269"/>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87640554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61503220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91630322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60135356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43809421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1515187"/>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06538029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2050845"/>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25652749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258989857"/>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16297</Words>
  <Application>Microsoft Office PowerPoint</Application>
  <PresentationFormat>Widescreen</PresentationFormat>
  <Paragraphs>2253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Tameside and Glossop Integrated Care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